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33"/>
  </p:notesMasterIdLst>
  <p:sldIdLst>
    <p:sldId id="382" r:id="rId3"/>
    <p:sldId id="340" r:id="rId4"/>
    <p:sldId id="326" r:id="rId5"/>
    <p:sldId id="454" r:id="rId6"/>
    <p:sldId id="349" r:id="rId7"/>
    <p:sldId id="455" r:id="rId8"/>
    <p:sldId id="456" r:id="rId9"/>
    <p:sldId id="457" r:id="rId10"/>
    <p:sldId id="458" r:id="rId11"/>
    <p:sldId id="438" r:id="rId12"/>
    <p:sldId id="355" r:id="rId13"/>
    <p:sldId id="418" r:id="rId14"/>
    <p:sldId id="461" r:id="rId15"/>
    <p:sldId id="465" r:id="rId16"/>
    <p:sldId id="474" r:id="rId17"/>
    <p:sldId id="470" r:id="rId18"/>
    <p:sldId id="475" r:id="rId19"/>
    <p:sldId id="476" r:id="rId20"/>
    <p:sldId id="468" r:id="rId21"/>
    <p:sldId id="425" r:id="rId22"/>
    <p:sldId id="477" r:id="rId23"/>
    <p:sldId id="478" r:id="rId24"/>
    <p:sldId id="479" r:id="rId25"/>
    <p:sldId id="480" r:id="rId26"/>
    <p:sldId id="481" r:id="rId27"/>
    <p:sldId id="482" r:id="rId28"/>
    <p:sldId id="483" r:id="rId29"/>
    <p:sldId id="484" r:id="rId30"/>
    <p:sldId id="485" r:id="rId31"/>
    <p:sldId id="486" r:id="rId32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736" autoAdjust="0"/>
  </p:normalViewPr>
  <p:slideViewPr>
    <p:cSldViewPr>
      <p:cViewPr>
        <p:scale>
          <a:sx n="120" d="100"/>
          <a:sy n="120" d="100"/>
        </p:scale>
        <p:origin x="-688" y="24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1/31/15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>
                <a:solidFill>
                  <a:srgbClr val="2C2C2E"/>
                </a:solidFill>
              </a:rPr>
              <a:t>bias (although the decisions you made on its constraints, and the data going into it introduce bias!)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 smtClean="0">
              <a:solidFill>
                <a:srgbClr val="2C2C2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510D35-7045-034E-B42F-BF10550D52B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88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510D35-7045-034E-B42F-BF10550D52B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88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642444"/>
            <a:ext cx="9363075" cy="61535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3571" tIns="46785" rIns="93571" bIns="46785" rtlCol="0" anchor="ctr"/>
          <a:lstStyle/>
          <a:p>
            <a:pPr algn="ctr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03132" y="944938"/>
            <a:ext cx="4338295" cy="30559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2000">
                <a:solidFill>
                  <a:schemeClr val="tx2"/>
                </a:solidFill>
                <a:latin typeface="Helvetica"/>
                <a:cs typeface="Helvetica"/>
              </a:defRPr>
            </a:lvl1pPr>
            <a:lvl2pPr>
              <a:defRPr sz="2500">
                <a:latin typeface="Helvetica"/>
                <a:cs typeface="Helvetica"/>
              </a:defRPr>
            </a:lvl2pPr>
            <a:lvl3pPr>
              <a:defRPr sz="2500">
                <a:latin typeface="Helvetica"/>
                <a:cs typeface="Helvetica"/>
              </a:defRPr>
            </a:lvl3pPr>
            <a:lvl4pPr>
              <a:defRPr sz="2500">
                <a:latin typeface="Helvetica"/>
                <a:cs typeface="Helvetica"/>
              </a:defRPr>
            </a:lvl4pPr>
            <a:lvl5pPr>
              <a:defRPr sz="2500">
                <a:latin typeface="Helvetica"/>
                <a:cs typeface="Helvetica"/>
              </a:defRPr>
            </a:lvl5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09635" y="1351981"/>
            <a:ext cx="8059397" cy="3437043"/>
          </a:xfrm>
          <a:prstGeom prst="rect">
            <a:avLst/>
          </a:prstGeom>
        </p:spPr>
        <p:txBody>
          <a:bodyPr vert="horz" lIns="0" tIns="0" rIns="0" bIns="0"/>
          <a:lstStyle>
            <a:lvl1pPr marL="350890" indent="-350890">
              <a:spcBef>
                <a:spcPts val="512"/>
              </a:spcBef>
              <a:buFont typeface="Courier New"/>
              <a:buChar char="o"/>
              <a:defRPr sz="1200" b="0" i="0">
                <a:latin typeface="Helvetica"/>
                <a:cs typeface="Helvetica"/>
              </a:defRPr>
            </a:lvl1pPr>
            <a:lvl2pPr marL="760261" indent="-292408">
              <a:spcBef>
                <a:spcPts val="512"/>
              </a:spcBef>
              <a:buFont typeface="Courier New"/>
              <a:buChar char="o"/>
              <a:defRPr sz="1200" b="0" i="0">
                <a:latin typeface="Helvetica Light"/>
                <a:cs typeface="Helvetica Light"/>
              </a:defRPr>
            </a:lvl2pPr>
            <a:lvl3pPr marL="1169632" indent="-233926">
              <a:spcBef>
                <a:spcPts val="512"/>
              </a:spcBef>
              <a:buFont typeface="Courier New"/>
              <a:buChar char="o"/>
              <a:defRPr sz="1200" b="0" i="0">
                <a:latin typeface="Helvetica Light"/>
                <a:cs typeface="Helvetica Light"/>
              </a:defRPr>
            </a:lvl3pPr>
            <a:lvl4pPr marL="1637485" indent="-233926">
              <a:spcBef>
                <a:spcPts val="512"/>
              </a:spcBef>
              <a:buFont typeface="Courier New"/>
              <a:buChar char="o"/>
              <a:defRPr sz="1200" b="0" i="0">
                <a:latin typeface="Helvetica Light"/>
                <a:cs typeface="Helvetica Light"/>
              </a:defRPr>
            </a:lvl4pPr>
            <a:lvl5pPr marL="2105337" indent="-233926">
              <a:spcBef>
                <a:spcPts val="512"/>
              </a:spcBef>
              <a:buFont typeface="Courier New"/>
              <a:buChar char="o"/>
              <a:defRPr sz="1200" b="0" i="0">
                <a:latin typeface="Helvetica Light"/>
                <a:cs typeface="Helvetica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89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66025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  <p:sldLayoutId id="2147484117" r:id="rId15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3009900"/>
            <a:ext cx="8469313" cy="1600200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5000" dirty="0" smtClean="0"/>
              <a:t>machine learning / KNN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5726565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919537" y="20193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29337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414337" y="3086100"/>
            <a:ext cx="8589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unsupervised</a:t>
            </a:r>
            <a:r>
              <a:rPr lang="en-US" sz="4000" dirty="0" smtClean="0">
                <a:latin typeface="PFDinTextCompPro-Italic"/>
                <a:cs typeface="PFDinTextCompPro-Italic"/>
              </a:rPr>
              <a:t>	  extracting structure</a:t>
            </a:r>
            <a:endParaRPr lang="en-US" sz="4000" i="1" dirty="0"/>
          </a:p>
        </p:txBody>
      </p:sp>
      <p:sp>
        <p:nvSpPr>
          <p:cNvPr id="2" name="TextBox 1"/>
          <p:cNvSpPr txBox="1"/>
          <p:nvPr/>
        </p:nvSpPr>
        <p:spPr>
          <a:xfrm>
            <a:off x="5383846" y="3771900"/>
            <a:ext cx="296817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(representation)</a:t>
            </a:r>
            <a:endParaRPr lang="en-US" sz="30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5171309" y="2019300"/>
            <a:ext cx="290411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(generalization)</a:t>
            </a:r>
            <a:endParaRPr lang="en-US" sz="3000" i="1" dirty="0"/>
          </a:p>
        </p:txBody>
      </p:sp>
      <p:sp>
        <p:nvSpPr>
          <p:cNvPr id="13" name="Freeform 12"/>
          <p:cNvSpPr/>
          <p:nvPr/>
        </p:nvSpPr>
        <p:spPr>
          <a:xfrm>
            <a:off x="5599366" y="1365387"/>
            <a:ext cx="1088923" cy="705450"/>
          </a:xfrm>
          <a:custGeom>
            <a:avLst/>
            <a:gdLst>
              <a:gd name="connsiteX0" fmla="*/ 1088923 w 1088923"/>
              <a:gd name="connsiteY0" fmla="*/ 0 h 705450"/>
              <a:gd name="connsiteX1" fmla="*/ 9484 w 1088923"/>
              <a:gd name="connsiteY1" fmla="*/ 698571 h 705450"/>
              <a:gd name="connsiteX2" fmla="*/ 538620 w 1088923"/>
              <a:gd name="connsiteY2" fmla="*/ 349286 h 705450"/>
              <a:gd name="connsiteX3" fmla="*/ 115311 w 1088923"/>
              <a:gd name="connsiteY3" fmla="*/ 222273 h 70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8923" h="705450">
                <a:moveTo>
                  <a:pt x="1088923" y="0"/>
                </a:moveTo>
                <a:lnTo>
                  <a:pt x="9484" y="698571"/>
                </a:lnTo>
                <a:cubicBezTo>
                  <a:pt x="-82233" y="756785"/>
                  <a:pt x="520982" y="428669"/>
                  <a:pt x="538620" y="349286"/>
                </a:cubicBezTo>
                <a:cubicBezTo>
                  <a:pt x="556258" y="269903"/>
                  <a:pt x="201737" y="571558"/>
                  <a:pt x="115311" y="222273"/>
                </a:cubicBezTo>
              </a:path>
            </a:pathLst>
          </a:custGeom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90537" y="1257300"/>
            <a:ext cx="84397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>
                <a:latin typeface="PFDinTextCompPro-Italic"/>
                <a:cs typeface="PFDinTextCompPro-Italic"/>
              </a:rPr>
              <a:t>	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  </a:t>
            </a:r>
            <a:r>
              <a:rPr lang="en-US" sz="4000" dirty="0" smtClean="0">
                <a:latin typeface="PFDinTextCompPro-Italic"/>
                <a:cs typeface="PFDinTextCompPro-Italic"/>
              </a:rPr>
              <a:t>making predictions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0992" y="1918037"/>
            <a:ext cx="26683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(regression,</a:t>
            </a:r>
          </a:p>
          <a:p>
            <a:r>
              <a:rPr lang="en-US" sz="3000" i="1" dirty="0" smtClean="0">
                <a:latin typeface="PFDinTextCompPro-Italic"/>
                <a:cs typeface="PFDinTextCompPro-Italic"/>
              </a:rPr>
              <a:t> classification)</a:t>
            </a:r>
            <a:endParaRPr lang="en-US" sz="3000" i="1" dirty="0"/>
          </a:p>
        </p:txBody>
      </p:sp>
      <p:sp>
        <p:nvSpPr>
          <p:cNvPr id="15" name="TextBox 14"/>
          <p:cNvSpPr txBox="1"/>
          <p:nvPr/>
        </p:nvSpPr>
        <p:spPr>
          <a:xfrm>
            <a:off x="987889" y="3771900"/>
            <a:ext cx="21551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(clustering)</a:t>
            </a:r>
            <a:endParaRPr lang="en-US" sz="3000" i="1" dirty="0"/>
          </a:p>
        </p:txBody>
      </p:sp>
    </p:spTree>
    <p:extLst>
      <p:ext uri="{BB962C8B-B14F-4D97-AF65-F5344CB8AC3E}">
        <p14:creationId xmlns:p14="http://schemas.microsoft.com/office/powerpoint/2010/main" val="27520136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848100"/>
            <a:ext cx="8426450" cy="12192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</a:t>
            </a:r>
            <a:r>
              <a:rPr lang="en-US" sz="7500" smtClean="0"/>
              <a:t>. Supervised Learning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6256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/>
              <a:t>Supervised Learning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90537" y="1038165"/>
            <a:ext cx="838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85750" algn="l">
              <a:spcBef>
                <a:spcPts val="200"/>
              </a:spcBef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8534400" cy="40370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b="1" dirty="0" smtClean="0">
                <a:latin typeface="Helvetica"/>
                <a:cs typeface="Helvetica"/>
              </a:rPr>
              <a:t>In </a:t>
            </a:r>
            <a:r>
              <a:rPr lang="en-US" sz="1600" b="1" dirty="0">
                <a:latin typeface="Helvetica"/>
                <a:cs typeface="Helvetica"/>
              </a:rPr>
              <a:t>supervised learning, you have a concrete prediction goal in mind.  </a:t>
            </a:r>
          </a:p>
          <a:p>
            <a:pPr marL="658813" lvl="4" indent="-285750" algn="l">
              <a:spcBef>
                <a:spcPts val="200"/>
              </a:spcBef>
              <a:buFont typeface="Arial"/>
              <a:buChar char="•"/>
            </a:pPr>
            <a:endParaRPr lang="en-US" sz="300" dirty="0">
              <a:latin typeface="Helvetica"/>
              <a:cs typeface="Helvetica"/>
            </a:endParaRPr>
          </a:p>
          <a:p>
            <a:pPr marL="658813" lvl="4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>
                <a:latin typeface="Helvetica"/>
                <a:cs typeface="Helvetica"/>
              </a:rPr>
              <a:t>Example: Is this e-mail spam or not spam? What temperature will it be tomorrow? </a:t>
            </a:r>
          </a:p>
          <a:p>
            <a:pPr indent="-285750" algn="l">
              <a:spcBef>
                <a:spcPts val="200"/>
              </a:spcBef>
              <a:buFont typeface="Arial"/>
              <a:buChar char="•"/>
            </a:pPr>
            <a:endParaRPr lang="en-US" sz="1600" dirty="0">
              <a:latin typeface="Helvetica"/>
              <a:cs typeface="Helvetica"/>
            </a:endParaRPr>
          </a:p>
          <a:p>
            <a:pPr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b="1" dirty="0">
                <a:latin typeface="Helvetica"/>
                <a:cs typeface="Helvetica"/>
              </a:rPr>
              <a:t>This ‘goal’ variable </a:t>
            </a:r>
            <a:r>
              <a:rPr lang="en-US" sz="1600" b="1" dirty="0" smtClean="0">
                <a:latin typeface="Helvetica"/>
                <a:cs typeface="Helvetica"/>
              </a:rPr>
              <a:t>has many names, but in essence, it is your ‘y’ variable.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‘response </a:t>
            </a:r>
            <a:r>
              <a:rPr lang="en-US" sz="1600" dirty="0">
                <a:latin typeface="Helvetica"/>
                <a:cs typeface="Helvetica"/>
              </a:rPr>
              <a:t>variable’ , ‘dependent variable</a:t>
            </a:r>
            <a:r>
              <a:rPr lang="en-US" sz="1600" dirty="0" smtClean="0">
                <a:latin typeface="Helvetica"/>
                <a:cs typeface="Helvetica"/>
              </a:rPr>
              <a:t>’, ‘</a:t>
            </a:r>
            <a:r>
              <a:rPr lang="en-US" sz="1600" dirty="0">
                <a:latin typeface="Helvetica"/>
                <a:cs typeface="Helvetica"/>
              </a:rPr>
              <a:t>left-hand-side variable’</a:t>
            </a:r>
            <a:r>
              <a:rPr lang="en-US" sz="1600" dirty="0" smtClean="0">
                <a:latin typeface="Helvetica"/>
                <a:cs typeface="Helvetica"/>
              </a:rPr>
              <a:t>, </a:t>
            </a:r>
            <a:r>
              <a:rPr lang="en-US" sz="1600" dirty="0">
                <a:latin typeface="Helvetica"/>
                <a:cs typeface="Helvetica"/>
              </a:rPr>
              <a:t>‘outcome’, ‘label</a:t>
            </a:r>
            <a:r>
              <a:rPr lang="en-US" sz="1600" dirty="0" smtClean="0">
                <a:latin typeface="Helvetica"/>
                <a:cs typeface="Helvetica"/>
              </a:rPr>
              <a:t>’, and ‘target’ are other names for it.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endParaRPr lang="en-US" sz="300" dirty="0" smtClean="0">
              <a:latin typeface="Helvetica"/>
              <a:cs typeface="Helvetica"/>
            </a:endParaRP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If your ‘y’ variable is continuous: </a:t>
            </a:r>
            <a:r>
              <a:rPr lang="en-US" sz="1600" b="1" dirty="0" smtClean="0">
                <a:latin typeface="Helvetica"/>
                <a:cs typeface="Helvetica"/>
              </a:rPr>
              <a:t>use regression. 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endParaRPr lang="en-US" sz="300" b="1" dirty="0">
              <a:latin typeface="Helvetica"/>
              <a:cs typeface="Helvetica"/>
            </a:endParaRP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If your ‘y’ variable is categorical: </a:t>
            </a:r>
            <a:r>
              <a:rPr lang="en-US" sz="1600" b="1" dirty="0" smtClean="0">
                <a:latin typeface="Helvetica"/>
                <a:cs typeface="Helvetica"/>
              </a:rPr>
              <a:t>use classification. 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b="1" dirty="0" smtClean="0">
                <a:latin typeface="Helvetica"/>
                <a:cs typeface="Helvetica"/>
              </a:rPr>
              <a:t>The data that you use to predict your ‘goal’ variable are your ‘features’.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>
                <a:latin typeface="Helvetica"/>
                <a:cs typeface="Helvetica"/>
              </a:rPr>
              <a:t>‘explanatory variables</a:t>
            </a:r>
            <a:r>
              <a:rPr lang="en-US" sz="1600" dirty="0" smtClean="0">
                <a:latin typeface="Helvetica"/>
                <a:cs typeface="Helvetica"/>
              </a:rPr>
              <a:t>’, ‘independent variables’, ‘right-hand-side variables’, ‘predictors’, ‘inputs’, ‘</a:t>
            </a:r>
            <a:r>
              <a:rPr lang="en-US" sz="1600" dirty="0" err="1" smtClean="0">
                <a:latin typeface="Helvetica"/>
                <a:cs typeface="Helvetica"/>
              </a:rPr>
              <a:t>regressors</a:t>
            </a:r>
            <a:r>
              <a:rPr lang="en-US" sz="1600" dirty="0" smtClean="0">
                <a:latin typeface="Helvetica"/>
                <a:cs typeface="Helvetica"/>
              </a:rPr>
              <a:t>’, ‘covariates’, and ‘attributes’ are other names for it. </a:t>
            </a:r>
            <a:endParaRPr lang="en-US" sz="1600" dirty="0">
              <a:latin typeface="Helvetica"/>
              <a:cs typeface="Helvetica"/>
            </a:endParaRPr>
          </a:p>
          <a:p>
            <a:pPr indent="-285750" algn="l">
              <a:spcBef>
                <a:spcPts val="200"/>
              </a:spcBef>
              <a:buFont typeface="Arial"/>
              <a:buChar char="•"/>
            </a:pPr>
            <a:endParaRPr lang="en-US" sz="1600" dirty="0" smtClean="0">
              <a:latin typeface="Helvetica"/>
              <a:cs typeface="Helvetica"/>
            </a:endParaRPr>
          </a:p>
          <a:p>
            <a:pPr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Your data </a:t>
            </a:r>
            <a:r>
              <a:rPr lang="en-US" sz="1600" dirty="0">
                <a:latin typeface="Helvetica"/>
                <a:cs typeface="Helvetica"/>
              </a:rPr>
              <a:t>is composed of </a:t>
            </a:r>
            <a:r>
              <a:rPr lang="en-US" sz="1600" dirty="0" smtClean="0">
                <a:latin typeface="Helvetica"/>
                <a:cs typeface="Helvetica"/>
              </a:rPr>
              <a:t>‘observations’, ‘samples’, ‘examples’, ‘instances’, or ‘records’.</a:t>
            </a:r>
            <a:endParaRPr lang="en-US" sz="16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6446713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1181100"/>
            <a:ext cx="8426450" cy="17526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Supervised learning example: </a:t>
            </a:r>
            <a:br>
              <a:rPr lang="en-US" sz="7500" dirty="0" smtClean="0"/>
            </a:br>
            <a:r>
              <a:rPr lang="en-US" sz="7500" dirty="0" smtClean="0"/>
              <a:t>Classification with</a:t>
            </a:r>
            <a:br>
              <a:rPr lang="en-US" sz="7500" dirty="0" smtClean="0"/>
            </a:br>
            <a:r>
              <a:rPr lang="en-US" sz="7500" dirty="0" smtClean="0"/>
              <a:t>K-Nearest Neighbors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2120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Classification problems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91183" y="1057513"/>
            <a:ext cx="78522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How does a classification algorithm work?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Data in, predicted labels out.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37" y="2390140"/>
            <a:ext cx="6014720" cy="15341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4794" y="4686300"/>
            <a:ext cx="301877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smtClean="0">
                <a:latin typeface="+mn-lt"/>
              </a:rPr>
              <a:t>Source</a:t>
            </a:r>
            <a:r>
              <a:rPr lang="en-US" sz="800" dirty="0" smtClean="0">
                <a:latin typeface="+mn-lt"/>
              </a:rPr>
              <a:t>: http</a:t>
            </a:r>
            <a:r>
              <a:rPr lang="en-US" sz="800" dirty="0">
                <a:latin typeface="+mn-lt"/>
              </a:rPr>
              <a:t>://www-</a:t>
            </a:r>
            <a:r>
              <a:rPr lang="en-US" sz="800" dirty="0" err="1">
                <a:latin typeface="+mn-lt"/>
              </a:rPr>
              <a:t>users.cs.umn.edu</a:t>
            </a:r>
            <a:r>
              <a:rPr lang="en-US" sz="800" dirty="0">
                <a:latin typeface="+mn-lt"/>
              </a:rPr>
              <a:t>/~</a:t>
            </a:r>
            <a:r>
              <a:rPr lang="en-US" sz="800" dirty="0" err="1">
                <a:latin typeface="+mn-lt"/>
              </a:rPr>
              <a:t>kumar</a:t>
            </a:r>
            <a:r>
              <a:rPr lang="en-US" sz="800" dirty="0">
                <a:latin typeface="+mn-lt"/>
              </a:rPr>
              <a:t>/</a:t>
            </a:r>
            <a:r>
              <a:rPr lang="en-US" sz="800" dirty="0" err="1">
                <a:latin typeface="+mn-lt"/>
              </a:rPr>
              <a:t>dmbook</a:t>
            </a:r>
            <a:r>
              <a:rPr lang="en-US" sz="800" dirty="0">
                <a:latin typeface="+mn-lt"/>
              </a:rPr>
              <a:t>/ch4.pdf</a:t>
            </a:r>
          </a:p>
        </p:txBody>
      </p:sp>
    </p:spTree>
    <p:extLst>
      <p:ext uri="{BB962C8B-B14F-4D97-AF65-F5344CB8AC3E}">
        <p14:creationId xmlns:p14="http://schemas.microsoft.com/office/powerpoint/2010/main" val="30873088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/>
              <a:t>Supervised Learning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90537" y="1038165"/>
            <a:ext cx="838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85750" algn="l">
              <a:spcBef>
                <a:spcPts val="200"/>
              </a:spcBef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8534400" cy="45602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b="1" dirty="0" smtClean="0">
                <a:latin typeface=""/>
                <a:cs typeface=""/>
              </a:rPr>
              <a:t>The first machine learning algorithm we are going to learn in this class is K-Nearest Neighbors (KNN)</a:t>
            </a:r>
            <a:endParaRPr lang="en-US" sz="1600" dirty="0" smtClean="0">
              <a:latin typeface=""/>
              <a:cs typeface=""/>
            </a:endParaRP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endParaRPr lang="en-US" sz="500" dirty="0">
              <a:latin typeface=""/>
              <a:cs typeface=""/>
            </a:endParaRP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Why? 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The algorithm is </a:t>
            </a:r>
            <a:r>
              <a:rPr lang="en-US" sz="1600" dirty="0">
                <a:latin typeface=""/>
                <a:cs typeface=""/>
              </a:rPr>
              <a:t>s</a:t>
            </a:r>
            <a:r>
              <a:rPr lang="en-US" sz="1600" dirty="0" smtClean="0">
                <a:latin typeface=""/>
                <a:cs typeface=""/>
              </a:rPr>
              <a:t>imple </a:t>
            </a:r>
            <a:r>
              <a:rPr lang="en-US" sz="1600" dirty="0">
                <a:latin typeface=""/>
                <a:cs typeface=""/>
              </a:rPr>
              <a:t>to understand and </a:t>
            </a:r>
            <a:r>
              <a:rPr lang="en-US" sz="1600" dirty="0" smtClean="0">
                <a:latin typeface=""/>
                <a:cs typeface=""/>
              </a:rPr>
              <a:t>explain.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Model </a:t>
            </a:r>
            <a:r>
              <a:rPr lang="en-US" sz="1600" dirty="0">
                <a:latin typeface=""/>
                <a:cs typeface=""/>
              </a:rPr>
              <a:t>training </a:t>
            </a:r>
            <a:r>
              <a:rPr lang="en-US" sz="1600" dirty="0" smtClean="0">
                <a:latin typeface=""/>
                <a:cs typeface=""/>
              </a:rPr>
              <a:t>is fast.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The algorithm is non</a:t>
            </a:r>
            <a:r>
              <a:rPr lang="en-US" sz="1600" dirty="0">
                <a:latin typeface=""/>
                <a:cs typeface=""/>
              </a:rPr>
              <a:t>-parametric </a:t>
            </a:r>
            <a:r>
              <a:rPr lang="en-US" sz="1600" dirty="0" smtClean="0">
                <a:latin typeface=""/>
                <a:cs typeface=""/>
              </a:rPr>
              <a:t>– so it does </a:t>
            </a:r>
            <a:r>
              <a:rPr lang="en-US" sz="1600" dirty="0">
                <a:latin typeface=""/>
                <a:cs typeface=""/>
              </a:rPr>
              <a:t>not presume a “form” of the “decision boundary</a:t>
            </a:r>
            <a:r>
              <a:rPr lang="en-US" sz="1600" dirty="0" smtClean="0">
                <a:latin typeface=""/>
                <a:cs typeface=""/>
              </a:rPr>
              <a:t>”</a:t>
            </a:r>
            <a:r>
              <a:rPr lang="en-US" sz="1600" dirty="0">
                <a:latin typeface=""/>
                <a:cs typeface=""/>
              </a:rPr>
              <a:t>.</a:t>
            </a:r>
            <a:endParaRPr lang="en-US" sz="1600" dirty="0" smtClean="0">
              <a:latin typeface=""/>
              <a:cs typeface=""/>
            </a:endParaRP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In cases with little or indeterminate signal, performs just as well as more complex algorithms. 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endParaRPr lang="en-US" sz="300" dirty="0">
              <a:latin typeface=""/>
              <a:cs typeface=""/>
            </a:endParaRP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Why don’t I use it as my go-to algorithm?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>
                <a:latin typeface=""/>
                <a:cs typeface=""/>
              </a:rPr>
              <a:t>It is </a:t>
            </a:r>
            <a:r>
              <a:rPr lang="en-US" sz="1600" dirty="0" smtClean="0">
                <a:latin typeface=""/>
                <a:cs typeface=""/>
              </a:rPr>
              <a:t>sensitive </a:t>
            </a:r>
            <a:r>
              <a:rPr lang="en-US" sz="1600" dirty="0">
                <a:latin typeface=""/>
                <a:cs typeface=""/>
              </a:rPr>
              <a:t>to irrelevant </a:t>
            </a:r>
            <a:r>
              <a:rPr lang="en-US" sz="1600" dirty="0" smtClean="0">
                <a:latin typeface=""/>
                <a:cs typeface=""/>
              </a:rPr>
              <a:t>features.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Vanilla implementations do not consider feature importance when making predictions. 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Training for the optimal K can be slow.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The prediction </a:t>
            </a:r>
            <a:r>
              <a:rPr lang="en-US" sz="1600" dirty="0">
                <a:latin typeface=""/>
                <a:cs typeface=""/>
              </a:rPr>
              <a:t>phase can be slow when n is </a:t>
            </a:r>
            <a:r>
              <a:rPr lang="en-US" sz="1600" dirty="0" smtClean="0">
                <a:latin typeface=""/>
                <a:cs typeface=""/>
              </a:rPr>
              <a:t>large.</a:t>
            </a: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endParaRPr lang="en-US" sz="1600" b="1" dirty="0" smtClean="0">
              <a:latin typeface=""/>
              <a:cs typeface=""/>
            </a:endParaRP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endParaRPr lang="en-US" sz="1600" b="1" dirty="0" smtClean="0">
              <a:latin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4006541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How does </a:t>
            </a:r>
            <a:r>
              <a:rPr lang="en-US" dirty="0" err="1" smtClean="0"/>
              <a:t>knn</a:t>
            </a:r>
            <a:r>
              <a:rPr lang="en-US" dirty="0" smtClean="0"/>
              <a:t> work?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90537" y="1028700"/>
            <a:ext cx="5867400" cy="475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b="1" dirty="0" smtClean="0">
                <a:latin typeface=""/>
                <a:cs typeface=""/>
              </a:rPr>
              <a:t>The first (and trickiest) thing to do is to create a distance matrix using the features (explanatory variables) of each training observation in your dataset.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To create the matrix, you must define a distance function.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Euclidian distance, the triangular distance between two points in a two-dimensional space, is the most popular.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If you have two spatial features that are continuous and of the same magnitude, calculating Euclidian distance is easy: just the find triangular distance per your high school geometry textbook</a:t>
            </a:r>
            <a:r>
              <a:rPr lang="en-US" sz="1600" dirty="0" smtClean="0">
                <a:latin typeface="Helvetica"/>
                <a:cs typeface="Helvetica"/>
              </a:rPr>
              <a:t>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If you have many features not of the same magnitude, or  categorical ones, this is hard to do well!</a:t>
            </a:r>
            <a:endParaRPr lang="en-US" sz="16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 smtClean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694407"/>
              </p:ext>
            </p:extLst>
          </p:nvPr>
        </p:nvGraphicFramePr>
        <p:xfrm>
          <a:off x="6662737" y="952500"/>
          <a:ext cx="2286000" cy="3733800"/>
        </p:xfrm>
        <a:graphic>
          <a:graphicData uri="http://schemas.openxmlformats.org/drawingml/2006/table">
            <a:tbl>
              <a:tblPr/>
              <a:tblGrid>
                <a:gridCol w="181428"/>
                <a:gridCol w="350762"/>
                <a:gridCol w="350762"/>
                <a:gridCol w="350762"/>
                <a:gridCol w="350762"/>
                <a:gridCol w="350762"/>
                <a:gridCol w="350762"/>
              </a:tblGrid>
              <a:tr h="5334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0.71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5.66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3.61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4.24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0.71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4.95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2.92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3.54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5.66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4.95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2.24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3.61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2.92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2.24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4.24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3.54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cxnSp>
        <p:nvCxnSpPr>
          <p:cNvPr id="15" name="Straight Connector 14"/>
          <p:cNvCxnSpPr/>
          <p:nvPr/>
        </p:nvCxnSpPr>
        <p:spPr bwMode="auto">
          <a:xfrm>
            <a:off x="6357937" y="1181100"/>
            <a:ext cx="0" cy="3657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763321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Classification with 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7" y="1104900"/>
            <a:ext cx="4572000" cy="31599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138737" y="3238500"/>
            <a:ext cx="99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/>
              <a:t>k = 3</a:t>
            </a:r>
            <a:endParaRPr lang="en-US" sz="3000" dirty="0"/>
          </a:p>
        </p:txBody>
      </p:sp>
      <p:cxnSp>
        <p:nvCxnSpPr>
          <p:cNvPr id="5" name="Straight Arrow Connector 4"/>
          <p:cNvCxnSpPr/>
          <p:nvPr/>
        </p:nvCxnSpPr>
        <p:spPr bwMode="auto">
          <a:xfrm flipH="1">
            <a:off x="5595937" y="2933700"/>
            <a:ext cx="533400" cy="762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" name="Straight Arrow Connector 8"/>
          <p:cNvCxnSpPr/>
          <p:nvPr/>
        </p:nvCxnSpPr>
        <p:spPr bwMode="auto">
          <a:xfrm flipV="1">
            <a:off x="6281737" y="2400300"/>
            <a:ext cx="152400" cy="3810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/>
          <p:nvPr/>
        </p:nvCxnSpPr>
        <p:spPr bwMode="auto">
          <a:xfrm flipV="1">
            <a:off x="6434137" y="2781300"/>
            <a:ext cx="304800" cy="762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" name="Rectangle 15"/>
          <p:cNvSpPr/>
          <p:nvPr/>
        </p:nvSpPr>
        <p:spPr>
          <a:xfrm>
            <a:off x="490537" y="1028700"/>
            <a:ext cx="3810000" cy="3985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Once </a:t>
            </a:r>
            <a:r>
              <a:rPr lang="en-US" sz="1600" dirty="0">
                <a:latin typeface="Helvetica"/>
                <a:cs typeface="Helvetica"/>
              </a:rPr>
              <a:t>that step is over, you </a:t>
            </a:r>
            <a:r>
              <a:rPr lang="en-US" sz="1600" dirty="0" smtClean="0">
                <a:latin typeface="Helvetica"/>
                <a:cs typeface="Helvetica"/>
              </a:rPr>
              <a:t>can use your distance matrix to compute a two-dimensional representation of the data like to the left.</a:t>
            </a:r>
            <a:endParaRPr lang="en-US" sz="16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Suppose now that we </a:t>
            </a:r>
            <a:r>
              <a:rPr lang="en-US" sz="1600" dirty="0">
                <a:latin typeface="Helvetica"/>
                <a:cs typeface="Helvetica"/>
              </a:rPr>
              <a:t>want to predict the color of the gray dot</a:t>
            </a:r>
            <a:r>
              <a:rPr lang="en-US" sz="1600" dirty="0" smtClean="0">
                <a:latin typeface="Helvetica"/>
                <a:cs typeface="Helvetica"/>
              </a:rPr>
              <a:t>.</a:t>
            </a:r>
          </a:p>
          <a:p>
            <a:pPr marL="42863" lvl="1" indent="0" algn="l">
              <a:spcBef>
                <a:spcPts val="800"/>
              </a:spcBef>
            </a:pPr>
            <a:endParaRPr lang="en-US" sz="500" dirty="0" smtClean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To implement our algorithm, we: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Pick </a:t>
            </a:r>
            <a:r>
              <a:rPr lang="en-US" sz="1600" dirty="0">
                <a:latin typeface="Helvetica"/>
                <a:cs typeface="Helvetica"/>
              </a:rPr>
              <a:t>a value for </a:t>
            </a:r>
            <a:r>
              <a:rPr lang="en-US" sz="1600" dirty="0" smtClean="0">
                <a:latin typeface="Helvetica"/>
                <a:cs typeface="Helvetica"/>
              </a:rPr>
              <a:t>k (3 in this example).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Find the colors </a:t>
            </a:r>
            <a:r>
              <a:rPr lang="en-US" sz="1600" dirty="0">
                <a:latin typeface="Helvetica"/>
                <a:cs typeface="Helvetica"/>
              </a:rPr>
              <a:t>of </a:t>
            </a:r>
            <a:r>
              <a:rPr lang="en-US" sz="1600" dirty="0" smtClean="0">
                <a:latin typeface="Helvetica"/>
                <a:cs typeface="Helvetica"/>
              </a:rPr>
              <a:t>the 3 nearest neighbors.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Assign </a:t>
            </a:r>
            <a:r>
              <a:rPr lang="en-US" sz="1600" dirty="0">
                <a:latin typeface="Helvetica"/>
                <a:cs typeface="Helvetica"/>
              </a:rPr>
              <a:t>the </a:t>
            </a:r>
            <a:r>
              <a:rPr lang="en-US" sz="1600" dirty="0" smtClean="0">
                <a:latin typeface="Helvetica"/>
                <a:cs typeface="Helvetica"/>
              </a:rPr>
              <a:t>frequently occurring color to </a:t>
            </a:r>
            <a:r>
              <a:rPr lang="en-US" sz="1600" dirty="0">
                <a:latin typeface="Helvetica"/>
                <a:cs typeface="Helvetica"/>
              </a:rPr>
              <a:t>the gray dot</a:t>
            </a:r>
            <a:r>
              <a:rPr lang="en-US" sz="1600" dirty="0" smtClean="0">
                <a:latin typeface="Helvetica"/>
                <a:cs typeface="Helvetica"/>
              </a:rPr>
              <a:t>.</a:t>
            </a:r>
            <a:endParaRPr lang="en-US" sz="16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4665712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But wait, there’s more! 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0537" y="1028700"/>
            <a:ext cx="838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Before we can do our k-nearest neighbors example, I need to expose you to an additional core concept in data science: </a:t>
            </a:r>
            <a:r>
              <a:rPr lang="en-US" sz="1600" b="1" dirty="0" smtClean="0">
                <a:latin typeface="Helvetica"/>
                <a:cs typeface="Helvetica"/>
              </a:rPr>
              <a:t>cross-validation.</a:t>
            </a: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There’s much, much on this in the next section of this class, but for the sake of the in-class exercise, you’ll just need to know that to test the model’s accuracy, we only expose the model to a certain percentage of the data.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This is called our </a:t>
            </a:r>
            <a:r>
              <a:rPr lang="en-US" sz="1600" b="1" dirty="0" smtClean="0">
                <a:latin typeface="Helvetica"/>
                <a:cs typeface="Helvetica"/>
              </a:rPr>
              <a:t>training</a:t>
            </a:r>
            <a:r>
              <a:rPr lang="en-US" sz="1600" dirty="0">
                <a:latin typeface="Helvetica"/>
                <a:cs typeface="Helvetica"/>
              </a:rPr>
              <a:t> </a:t>
            </a:r>
            <a:r>
              <a:rPr lang="en-US" sz="1600" dirty="0" smtClean="0">
                <a:latin typeface="Helvetica"/>
                <a:cs typeface="Helvetica"/>
              </a:rPr>
              <a:t>set.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endParaRPr lang="en-US" sz="16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Then, we test the mode’s accuracy on a hold-out group of the that the model has not seen.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This is called our </a:t>
            </a:r>
            <a:r>
              <a:rPr lang="en-US" sz="1600" b="1" dirty="0" smtClean="0">
                <a:latin typeface="Helvetica"/>
                <a:cs typeface="Helvetica"/>
              </a:rPr>
              <a:t>test </a:t>
            </a:r>
            <a:r>
              <a:rPr lang="en-US" sz="1600" dirty="0" smtClean="0">
                <a:latin typeface="Helvetica"/>
                <a:cs typeface="Helvetica"/>
              </a:rPr>
              <a:t>or </a:t>
            </a:r>
            <a:r>
              <a:rPr lang="en-US" sz="1600" b="1" dirty="0" smtClean="0">
                <a:latin typeface="Helvetica"/>
                <a:cs typeface="Helvetica"/>
              </a:rPr>
              <a:t>holdout </a:t>
            </a:r>
            <a:r>
              <a:rPr lang="en-US" sz="1600" dirty="0" smtClean="0">
                <a:latin typeface="Helvetica"/>
                <a:cs typeface="Helvetica"/>
              </a:rPr>
              <a:t>set.</a:t>
            </a:r>
            <a:endParaRPr lang="en-US" sz="16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0095696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IN-CLASS EXERCISE: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0537" y="1028700"/>
            <a:ext cx="8382000" cy="3703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5763" lvl="1" indent="-3429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Let’s build a K-nearest neighbors model to predict whether a baseball player made it into the Baseball Hall of Fame.  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In Pandas, query the following information and coerce it into a DataFrame using the </a:t>
            </a:r>
            <a:r>
              <a:rPr lang="en-US" sz="1600" dirty="0" err="1" smtClean="0">
                <a:latin typeface="Helvetica"/>
                <a:cs typeface="Helvetica"/>
              </a:rPr>
              <a:t>from_sql</a:t>
            </a:r>
            <a:r>
              <a:rPr lang="en-US" sz="1600" dirty="0" smtClean="0">
                <a:latin typeface="Helvetica"/>
                <a:cs typeface="Helvetica"/>
              </a:rPr>
              <a:t>() method:</a:t>
            </a:r>
          </a:p>
          <a:p>
            <a:pPr marL="1042988" lvl="3" indent="-342900" algn="l">
              <a:spcBef>
                <a:spcPts val="800"/>
              </a:spcBef>
              <a:buFont typeface="Arial"/>
              <a:buChar char="•"/>
            </a:pPr>
            <a:r>
              <a:rPr lang="en-US" sz="1400" dirty="0" smtClean="0">
                <a:latin typeface="Helvetica"/>
                <a:cs typeface="Helvetica"/>
              </a:rPr>
              <a:t>In the </a:t>
            </a:r>
            <a:r>
              <a:rPr lang="en-US" sz="1400" dirty="0" err="1" smtClean="0">
                <a:latin typeface="Helvetica"/>
                <a:cs typeface="Helvetica"/>
              </a:rPr>
              <a:t>HallofFame</a:t>
            </a:r>
            <a:r>
              <a:rPr lang="en-US" sz="1400" dirty="0" smtClean="0">
                <a:latin typeface="Helvetica"/>
                <a:cs typeface="Helvetica"/>
              </a:rPr>
              <a:t> table, the player ID, number of ballots, number of votes, and whether the player was inducted for all Hall of Fame votes before the year 2000.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Drop all rows in the DataFrame with </a:t>
            </a:r>
            <a:r>
              <a:rPr lang="en-US" sz="1600" dirty="0" err="1" smtClean="0">
                <a:latin typeface="Helvetica"/>
                <a:cs typeface="Helvetica"/>
              </a:rPr>
              <a:t>NaNs</a:t>
            </a:r>
            <a:r>
              <a:rPr lang="en-US" sz="1600" dirty="0" smtClean="0">
                <a:latin typeface="Helvetica"/>
                <a:cs typeface="Helvetica"/>
              </a:rPr>
              <a:t> in them. </a:t>
            </a:r>
            <a:endParaRPr lang="en-US" sz="1600" dirty="0">
              <a:latin typeface="Helvetica"/>
              <a:cs typeface="Helvetica"/>
            </a:endParaRP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Create a derived feature in Pandas called ‘</a:t>
            </a:r>
            <a:r>
              <a:rPr lang="en-US" sz="1600" dirty="0" err="1" smtClean="0">
                <a:latin typeface="Helvetica"/>
                <a:cs typeface="Helvetica"/>
              </a:rPr>
              <a:t>percent_of_ballots</a:t>
            </a:r>
            <a:r>
              <a:rPr lang="en-US" sz="1600" dirty="0" smtClean="0">
                <a:latin typeface="Helvetica"/>
                <a:cs typeface="Helvetica"/>
              </a:rPr>
              <a:t>’ that shows the percent of ballots the person’s baseball hall of fame candidacy received.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Split the data into training and test groups.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Run a KNN classifier on the training group.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Test the classifier’s accuracy on the test group.</a:t>
            </a:r>
          </a:p>
        </p:txBody>
      </p:sp>
    </p:spTree>
    <p:extLst>
      <p:ext uri="{BB962C8B-B14F-4D97-AF65-F5344CB8AC3E}">
        <p14:creationId xmlns:p14="http://schemas.microsoft.com/office/powerpoint/2010/main" val="7079831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519112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what is machine learning?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. Supervised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Learning</a:t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Classification with K-Nearest Neighbors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MODEL EVALUATION 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257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601074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MODEL EVALUATION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3662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Training error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90537" y="1028700"/>
            <a:ext cx="5867400" cy="3765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Suppose that in the last exercise, we trained </a:t>
            </a:r>
            <a:r>
              <a:rPr lang="en-US" sz="1600" dirty="0">
                <a:latin typeface="Helvetica"/>
                <a:cs typeface="Helvetica"/>
              </a:rPr>
              <a:t>our model using the entire </a:t>
            </a:r>
            <a:r>
              <a:rPr lang="en-US" sz="1600" dirty="0" smtClean="0">
                <a:latin typeface="Helvetica"/>
                <a:cs typeface="Helvetica"/>
              </a:rPr>
              <a:t>dataset.</a:t>
            </a:r>
            <a:endParaRPr lang="en-US" sz="16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How </a:t>
            </a:r>
            <a:r>
              <a:rPr lang="en-US" sz="1600" dirty="0">
                <a:latin typeface="Helvetica"/>
                <a:cs typeface="Helvetica"/>
              </a:rPr>
              <a:t>low can we push the training error</a:t>
            </a:r>
            <a:r>
              <a:rPr lang="en-US" sz="1600" dirty="0" smtClean="0">
                <a:latin typeface="Helvetica"/>
                <a:cs typeface="Helvetica"/>
              </a:rPr>
              <a:t>?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We could have made </a:t>
            </a:r>
            <a:r>
              <a:rPr lang="en-US" sz="1600" dirty="0">
                <a:latin typeface="Helvetica"/>
                <a:cs typeface="Helvetica"/>
              </a:rPr>
              <a:t>the model arbitrarily complex (</a:t>
            </a:r>
            <a:r>
              <a:rPr lang="en-US" sz="1600" dirty="0" smtClean="0">
                <a:latin typeface="Helvetica"/>
                <a:cs typeface="Helvetica"/>
              </a:rPr>
              <a:t>effectively “</a:t>
            </a:r>
            <a:r>
              <a:rPr lang="en-US" sz="1600" dirty="0">
                <a:latin typeface="Helvetica"/>
                <a:cs typeface="Helvetica"/>
              </a:rPr>
              <a:t>memorizing” the entire training set</a:t>
            </a:r>
            <a:r>
              <a:rPr lang="en-US" sz="1600" dirty="0" smtClean="0">
                <a:latin typeface="Helvetica"/>
                <a:cs typeface="Helvetica"/>
              </a:rPr>
              <a:t>), pushing error </a:t>
            </a:r>
            <a:r>
              <a:rPr lang="en-US" sz="1600" b="1" dirty="0" smtClean="0">
                <a:latin typeface="Helvetica"/>
                <a:cs typeface="Helvetica"/>
              </a:rPr>
              <a:t>all the way down </a:t>
            </a:r>
            <a:r>
              <a:rPr lang="en-US" sz="1600" b="1" dirty="0">
                <a:latin typeface="Helvetica"/>
                <a:cs typeface="Helvetica"/>
              </a:rPr>
              <a:t>to zero!</a:t>
            </a: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Does this mean that in the real world, we can predict all future Baseball Hall of Fame votes perfectly?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Hell no! 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This is called </a:t>
            </a:r>
            <a:r>
              <a:rPr lang="en-US" sz="1600" b="1" dirty="0" smtClean="0">
                <a:latin typeface="Helvetica"/>
                <a:cs typeface="Helvetica"/>
              </a:rPr>
              <a:t>overfitting </a:t>
            </a:r>
            <a:r>
              <a:rPr lang="en-US" sz="1600" dirty="0" smtClean="0">
                <a:latin typeface="Helvetica"/>
                <a:cs typeface="Helvetica"/>
              </a:rPr>
              <a:t>the dataset. </a:t>
            </a:r>
            <a:endParaRPr lang="en-US" sz="16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 smtClean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0337" y="1485900"/>
            <a:ext cx="2450449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0873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Overfitting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0537" y="4891326"/>
            <a:ext cx="42871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smtClean="0">
                <a:latin typeface="+mn-lt"/>
              </a:rPr>
              <a:t>Source</a:t>
            </a:r>
            <a:r>
              <a:rPr lang="en-US" sz="800" dirty="0" smtClean="0">
                <a:latin typeface="+mn-lt"/>
              </a:rPr>
              <a:t>: http://</a:t>
            </a:r>
            <a:r>
              <a:rPr lang="en-US" sz="800" dirty="0" err="1" smtClean="0">
                <a:latin typeface="+mn-lt"/>
              </a:rPr>
              <a:t>www.dtreg.com</a:t>
            </a:r>
            <a:endParaRPr lang="en-US" sz="800" dirty="0"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020" y="1093140"/>
            <a:ext cx="3997035" cy="383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462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Underfitting and Overfitting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34351" y="4891326"/>
            <a:ext cx="69665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>
                <a:latin typeface="+mn-lt"/>
              </a:rPr>
              <a:t>Source: http://nbviewer.ipython.org/github/fonnesbeck/Bios366/blob/master/notebooks/Section6_3-Model-Selection-and-Validation.ipynb</a:t>
            </a:r>
            <a:endParaRPr lang="en-US" sz="800" dirty="0">
              <a:latin typeface="+mn-l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351" y="1028700"/>
            <a:ext cx="7848600" cy="3532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30419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Underfitting and Overfitting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66737" y="4899274"/>
            <a:ext cx="61022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latin typeface="+mn-lt"/>
              </a:rPr>
              <a:t>Source: http://</a:t>
            </a:r>
            <a:r>
              <a:rPr lang="en-US" sz="800" dirty="0" err="1">
                <a:latin typeface="+mn-lt"/>
              </a:rPr>
              <a:t>theclevermachine.wordpress.com</a:t>
            </a:r>
            <a:r>
              <a:rPr lang="en-US" sz="800" dirty="0">
                <a:latin typeface="+mn-lt"/>
              </a:rPr>
              <a:t>/2013/04/21/model-selection-underfitting-overfitting-and-the-bias-variance-tradeoff</a:t>
            </a:r>
            <a:r>
              <a:rPr lang="en-US" sz="800" dirty="0" smtClean="0">
                <a:latin typeface="+mn-lt"/>
              </a:rPr>
              <a:t>/</a:t>
            </a:r>
            <a:endParaRPr lang="en-US" dirty="0"/>
          </a:p>
        </p:txBody>
      </p:sp>
      <p:pic>
        <p:nvPicPr>
          <p:cNvPr id="1026" name="Picture 2" descr="http://theclevermachine.files.wordpress.com/2013/04/bias-variance-train-test-err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7" y="1104900"/>
            <a:ext cx="3505200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theclevermachine.files.wordpress.com/2013/04/bias-variance-tradeof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597" y="1104899"/>
            <a:ext cx="3517164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3999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So, HOW CAN WE MAKE A MODEL THAT GENERALIZES WELL? </a:t>
            </a:r>
            <a:endParaRPr lang="en-US" dirty="0">
              <a:latin typeface="PFDinTextCompPro-Italic"/>
              <a:cs typeface="PFDinTextCompPro-Italic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937" y="1485900"/>
            <a:ext cx="1981200" cy="31591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24737" y="3818523"/>
            <a:ext cx="710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PFDinTextCompPro-Italic"/>
                <a:cs typeface="PFDinTextCompPro-Italic"/>
              </a:rPr>
              <a:t>t</a:t>
            </a:r>
            <a:r>
              <a:rPr lang="en-US" sz="1800" dirty="0" smtClean="0">
                <a:latin typeface="PFDinTextCompPro-Italic"/>
                <a:cs typeface="PFDinTextCompPro-Italic"/>
              </a:rPr>
              <a:t>est set</a:t>
            </a:r>
            <a:endParaRPr lang="en-US" sz="1800" dirty="0">
              <a:latin typeface="PFDinTextCompPro-Italic"/>
              <a:cs typeface="PFDinTextCompPro-Italic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57534" y="2294523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PFDinTextCompPro-Italic"/>
                <a:cs typeface="PFDinTextCompPro-Italic"/>
              </a:rPr>
              <a:t>training set</a:t>
            </a:r>
            <a:endParaRPr lang="en-US" sz="1800" dirty="0">
              <a:latin typeface="PFDinTextCompPro-Italic"/>
              <a:cs typeface="PFDinTextCompPro-Italic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424737" y="1104900"/>
            <a:ext cx="703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PFDinTextCompPro-Italic"/>
                <a:cs typeface="PFDinTextCompPro-Italic"/>
              </a:rPr>
              <a:t>dataset</a:t>
            </a:r>
            <a:endParaRPr lang="en-US" sz="1800" dirty="0">
              <a:latin typeface="PFDinTextCompPro-Italic"/>
              <a:cs typeface="PFDinTextCompPro-Italic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14337" y="1104900"/>
            <a:ext cx="5867400" cy="4001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By </a:t>
            </a:r>
            <a:r>
              <a:rPr lang="en-US" sz="1600" dirty="0">
                <a:latin typeface="Helvetica"/>
                <a:cs typeface="Helvetica"/>
              </a:rPr>
              <a:t>splitting the data! Most data scientists use this pipeline</a:t>
            </a:r>
            <a:r>
              <a:rPr lang="en-US" sz="1600" dirty="0" smtClean="0">
                <a:latin typeface="Helvetica"/>
                <a:cs typeface="Helvetica"/>
              </a:rPr>
              <a:t>:</a:t>
            </a: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200" dirty="0">
              <a:latin typeface="Helvetica"/>
              <a:cs typeface="Helvetica"/>
            </a:endParaRP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Fit your model on the training dataset. 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Test your model on a holdout group.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Tune your model’s parameters by comparing accuracy on resampled holdout groups. 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Chose the model (and tuning parameters) that best predict across </a:t>
            </a:r>
            <a:r>
              <a:rPr lang="en-US" sz="1600" b="1" i="1" dirty="0">
                <a:latin typeface="Helvetica"/>
                <a:cs typeface="Helvetica"/>
              </a:rPr>
              <a:t>all </a:t>
            </a:r>
            <a:r>
              <a:rPr lang="en-US" sz="1600" b="1" dirty="0">
                <a:latin typeface="Helvetica"/>
                <a:cs typeface="Helvetica"/>
              </a:rPr>
              <a:t>resampled holdout groups. 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Train your final model across </a:t>
            </a:r>
            <a:r>
              <a:rPr lang="en-US" sz="1600" b="1" i="1" dirty="0">
                <a:latin typeface="Helvetica"/>
                <a:cs typeface="Helvetica"/>
              </a:rPr>
              <a:t>all </a:t>
            </a:r>
            <a:r>
              <a:rPr lang="en-US" sz="1600" b="1" dirty="0">
                <a:latin typeface="Helvetica"/>
                <a:cs typeface="Helvetica"/>
              </a:rPr>
              <a:t>the data.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Estimate out-of-sample prediction error.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Make predictions on your on new (out-of-sample) </a:t>
            </a:r>
            <a:r>
              <a:rPr lang="en-US" sz="1600" b="1" dirty="0" smtClean="0">
                <a:latin typeface="Helvetica"/>
                <a:cs typeface="Helvetica"/>
              </a:rPr>
              <a:t>data.</a:t>
            </a:r>
            <a:endParaRPr lang="en-US" sz="1600" b="1" dirty="0" smtClean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384133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Why don’t we just use one holdout group (like we did before?)</a:t>
            </a:r>
            <a:endParaRPr lang="en-US" dirty="0">
              <a:latin typeface="PFDinTextCompPro-Italic"/>
              <a:cs typeface="PFDinTextCompPro-Italic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14337" y="1104900"/>
            <a:ext cx="8458200" cy="3734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If </a:t>
            </a:r>
            <a:r>
              <a:rPr lang="en-US" sz="1600" dirty="0">
                <a:latin typeface="Helvetica"/>
                <a:cs typeface="Helvetica"/>
              </a:rPr>
              <a:t>you only do one train-test split, you’ll get a </a:t>
            </a:r>
            <a:r>
              <a:rPr lang="en-US" sz="1600" b="1" dirty="0">
                <a:latin typeface="Helvetica"/>
                <a:cs typeface="Helvetica"/>
              </a:rPr>
              <a:t>high-variance estimate </a:t>
            </a:r>
            <a:r>
              <a:rPr lang="en-US" sz="1600" dirty="0">
                <a:latin typeface="Helvetica"/>
                <a:cs typeface="Helvetica"/>
              </a:rPr>
              <a:t>of out-of-sample accuracy.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b="1" dirty="0">
                <a:latin typeface="Helvetica"/>
                <a:cs typeface="Helvetica"/>
              </a:rPr>
              <a:t>Why? </a:t>
            </a:r>
            <a:r>
              <a:rPr lang="en-US" sz="1600" dirty="0">
                <a:latin typeface="Helvetica"/>
                <a:cs typeface="Helvetica"/>
              </a:rPr>
              <a:t>Because accuracy depends on the particularities of your hold-out test! </a:t>
            </a:r>
            <a:endParaRPr lang="en-US" sz="1600" b="1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5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>
                <a:latin typeface="Helvetica"/>
                <a:cs typeface="Helvetica"/>
              </a:rPr>
              <a:t>We use </a:t>
            </a:r>
            <a:r>
              <a:rPr lang="en-US" sz="1600" b="1" dirty="0">
                <a:latin typeface="Helvetica"/>
                <a:cs typeface="Helvetica"/>
              </a:rPr>
              <a:t>cross-validation (CV) </a:t>
            </a:r>
            <a:r>
              <a:rPr lang="en-US" sz="1600" dirty="0">
                <a:latin typeface="Helvetica"/>
                <a:cs typeface="Helvetica"/>
              </a:rPr>
              <a:t>to get around this issue. </a:t>
            </a: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5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>
                <a:latin typeface="Helvetica"/>
                <a:cs typeface="Helvetica"/>
              </a:rPr>
              <a:t>The most popular type of CV is called </a:t>
            </a:r>
            <a:r>
              <a:rPr lang="en-US" sz="1600" b="1" dirty="0">
                <a:latin typeface="Helvetica"/>
                <a:cs typeface="Helvetica"/>
              </a:rPr>
              <a:t>K-fold cross validation.  </a:t>
            </a:r>
            <a:r>
              <a:rPr lang="en-US" sz="1600" dirty="0">
                <a:latin typeface="Helvetica"/>
                <a:cs typeface="Helvetica"/>
              </a:rPr>
              <a:t>In K-fold CV, you: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>
                <a:latin typeface="PFDinTextCompPro-Italic"/>
                <a:cs typeface="PFDinTextCompPro-Italic"/>
              </a:rPr>
              <a:t>Randomly split the dataset into K equal partitions.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>
                <a:latin typeface="PFDinTextCompPro-Italic"/>
                <a:cs typeface="PFDinTextCompPro-Italic"/>
              </a:rPr>
              <a:t>Use partition 1 as a test set and combine all other partitions into a training set.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>
                <a:latin typeface="PFDinTextCompPro-Italic"/>
                <a:cs typeface="PFDinTextCompPro-Italic"/>
              </a:rPr>
              <a:t>Calculate test set error.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>
                <a:latin typeface="PFDinTextCompPro-Italic"/>
                <a:cs typeface="PFDinTextCompPro-Italic"/>
              </a:rPr>
              <a:t>Repeat steps 2-3 using a different partition as the test set at each iteration.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>
                <a:latin typeface="PFDinTextCompPro-Italic"/>
                <a:cs typeface="PFDinTextCompPro-Italic"/>
              </a:rPr>
              <a:t>Take the average test set error as the estimate of OOS accuracy</a:t>
            </a:r>
            <a:r>
              <a:rPr lang="en-US" sz="1600" dirty="0" smtClean="0">
                <a:latin typeface="PFDinTextCompPro-Italic"/>
                <a:cs typeface="PFDinTextCompPro-Italic"/>
              </a:rPr>
              <a:t>.</a:t>
            </a:r>
            <a:endParaRPr lang="en-US" sz="1600" dirty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2212997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CROSS-VALIDATION IN A NUTSHELL</a:t>
            </a:r>
            <a:endParaRPr lang="en-US" dirty="0">
              <a:latin typeface="PFDinTextCompPro-Italic"/>
              <a:cs typeface="PFDinTextCompPro-Italic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37" y="1028700"/>
            <a:ext cx="7424738" cy="378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772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FEATURES OF K-FOLD CROSS-VALIDATION</a:t>
            </a:r>
            <a:endParaRPr lang="en-US" dirty="0">
              <a:latin typeface="PFDinTextCompPro-Italic"/>
              <a:cs typeface="PFDinTextCompPro-Italic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4337" y="1104900"/>
            <a:ext cx="8458200" cy="33958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K- fold CV gives a </a:t>
            </a:r>
            <a:r>
              <a:rPr lang="en-US" sz="1600" b="1" dirty="0">
                <a:latin typeface="Helvetica"/>
                <a:cs typeface="Helvetica"/>
              </a:rPr>
              <a:t>m</a:t>
            </a:r>
            <a:r>
              <a:rPr lang="en-US" sz="1600" b="1" dirty="0" smtClean="0">
                <a:latin typeface="Helvetica"/>
                <a:cs typeface="Helvetica"/>
              </a:rPr>
              <a:t>ore </a:t>
            </a:r>
            <a:r>
              <a:rPr lang="en-US" sz="1600" b="1" dirty="0">
                <a:latin typeface="Helvetica"/>
                <a:cs typeface="Helvetica"/>
              </a:rPr>
              <a:t>accurate estimate </a:t>
            </a:r>
            <a:r>
              <a:rPr lang="en-US" sz="1600" dirty="0">
                <a:latin typeface="Helvetica"/>
                <a:cs typeface="Helvetica"/>
              </a:rPr>
              <a:t>of </a:t>
            </a:r>
            <a:r>
              <a:rPr lang="en-US" sz="1600" dirty="0" smtClean="0">
                <a:latin typeface="Helvetica"/>
                <a:cs typeface="Helvetica"/>
              </a:rPr>
              <a:t>out-of-sample (OOS) </a:t>
            </a:r>
            <a:r>
              <a:rPr lang="en-US" sz="1600" dirty="0">
                <a:latin typeface="Helvetica"/>
                <a:cs typeface="Helvetica"/>
              </a:rPr>
              <a:t>prediction error</a:t>
            </a:r>
            <a:r>
              <a:rPr lang="en-US" sz="1600" dirty="0" smtClean="0">
                <a:latin typeface="Helvetica"/>
                <a:cs typeface="Helvetica"/>
              </a:rPr>
              <a:t>.</a:t>
            </a:r>
          </a:p>
          <a:p>
            <a:pPr marL="828675" lvl="2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As you use each record in our dataset for both training and testing, the model is exposed to the </a:t>
            </a:r>
            <a:r>
              <a:rPr lang="en-US" sz="1600" b="1" dirty="0" smtClean="0">
                <a:latin typeface="Helvetica"/>
                <a:cs typeface="Helvetica"/>
              </a:rPr>
              <a:t>full range of data</a:t>
            </a:r>
            <a:r>
              <a:rPr lang="en-US" sz="1600" dirty="0" smtClean="0">
                <a:latin typeface="Helvetica"/>
                <a:cs typeface="Helvetica"/>
              </a:rPr>
              <a:t>,</a:t>
            </a:r>
            <a:r>
              <a:rPr lang="en-US" sz="1600" dirty="0">
                <a:latin typeface="Helvetica"/>
                <a:cs typeface="Helvetica"/>
              </a:rPr>
              <a:t> </a:t>
            </a:r>
            <a:r>
              <a:rPr lang="en-US" sz="1600" dirty="0" smtClean="0">
                <a:latin typeface="Helvetica"/>
                <a:cs typeface="Helvetica"/>
              </a:rPr>
              <a:t>allowing the data scientist to understand better how it reacts in different situations pertaining to the data. </a:t>
            </a:r>
          </a:p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endParaRPr lang="en-US" sz="400" dirty="0" smtClean="0">
              <a:latin typeface="Helvetica"/>
              <a:cs typeface="Helvetica"/>
            </a:endParaRPr>
          </a:p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K-fold CV can be </a:t>
            </a:r>
            <a:r>
              <a:rPr lang="en-US" sz="1600" dirty="0">
                <a:latin typeface="Helvetica"/>
                <a:cs typeface="Helvetica"/>
              </a:rPr>
              <a:t>used for parameter tuning and model </a:t>
            </a:r>
            <a:r>
              <a:rPr lang="en-US" sz="1600" dirty="0" smtClean="0">
                <a:latin typeface="Helvetica"/>
                <a:cs typeface="Helvetica"/>
              </a:rPr>
              <a:t>selection.</a:t>
            </a:r>
          </a:p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endParaRPr lang="en-US" sz="400" dirty="0">
              <a:latin typeface="Helvetica"/>
              <a:cs typeface="Helvetica"/>
            </a:endParaRPr>
          </a:p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However, K-fold CV </a:t>
            </a:r>
            <a:r>
              <a:rPr lang="en-US" sz="1600" b="1" dirty="0" smtClean="0">
                <a:latin typeface="Helvetica"/>
                <a:cs typeface="Helvetica"/>
              </a:rPr>
              <a:t>presents a tradeoff </a:t>
            </a:r>
            <a:r>
              <a:rPr lang="en-US" sz="1600" dirty="0">
                <a:latin typeface="Helvetica"/>
                <a:cs typeface="Helvetica"/>
              </a:rPr>
              <a:t>between </a:t>
            </a:r>
            <a:r>
              <a:rPr lang="en-US" sz="1600" dirty="0" smtClean="0">
                <a:latin typeface="Helvetica"/>
                <a:cs typeface="Helvetica"/>
              </a:rPr>
              <a:t>accuracy, efficiency, </a:t>
            </a:r>
            <a:r>
              <a:rPr lang="en-US" sz="1600" dirty="0">
                <a:latin typeface="Helvetica"/>
                <a:cs typeface="Helvetica"/>
              </a:rPr>
              <a:t>and computational expense</a:t>
            </a:r>
            <a:r>
              <a:rPr lang="en-US" sz="1600" dirty="0" smtClean="0">
                <a:latin typeface="Helvetica"/>
                <a:cs typeface="Helvetica"/>
              </a:rPr>
              <a:t>.</a:t>
            </a:r>
          </a:p>
          <a:p>
            <a:pPr marL="828675" lvl="2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10</a:t>
            </a:r>
            <a:r>
              <a:rPr lang="en-US" sz="1600" dirty="0">
                <a:latin typeface="Helvetica"/>
                <a:cs typeface="Helvetica"/>
              </a:rPr>
              <a:t>-fold CV is </a:t>
            </a:r>
            <a:r>
              <a:rPr lang="en-US" sz="1600" dirty="0" smtClean="0">
                <a:latin typeface="Helvetica"/>
                <a:cs typeface="Helvetica"/>
              </a:rPr>
              <a:t>ten times </a:t>
            </a:r>
            <a:r>
              <a:rPr lang="en-US" sz="1600" dirty="0">
                <a:latin typeface="Helvetica"/>
                <a:cs typeface="Helvetica"/>
              </a:rPr>
              <a:t>more expensive than a single train/test </a:t>
            </a:r>
            <a:r>
              <a:rPr lang="en-US" sz="1600" dirty="0" smtClean="0">
                <a:latin typeface="Helvetica"/>
                <a:cs typeface="Helvetica"/>
              </a:rPr>
              <a:t>split.</a:t>
            </a:r>
          </a:p>
          <a:p>
            <a:pPr marL="828675" lvl="2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 Especially when the dataset is large, you may not be able to do this in a reasonable period of time (say, overnight!).</a:t>
            </a:r>
            <a:endParaRPr lang="en-US" sz="16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295204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In-class exercise: K-Fold CV</a:t>
            </a:r>
            <a:endParaRPr lang="en-US" dirty="0">
              <a:latin typeface="PFDinTextCompPro-Italic"/>
              <a:cs typeface="PFDinTextCompPro-Italic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4337" y="1104900"/>
            <a:ext cx="8458200" cy="28212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Continue with your work on the Hall of Fame dataset.</a:t>
            </a:r>
          </a:p>
          <a:p>
            <a:pPr marL="500063" lvl="1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First, verify that a different test/train split will give you different accuracy results each time you try it. </a:t>
            </a:r>
          </a:p>
          <a:p>
            <a:pPr marL="500063" lvl="1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Next, use 10-fold cross validation to score our model.</a:t>
            </a:r>
          </a:p>
          <a:p>
            <a:pPr marL="500063" lvl="1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Next, use a ‘for’ loop to use cross validation to tune the model for the optimal number of K .</a:t>
            </a:r>
          </a:p>
          <a:p>
            <a:pPr marL="500063" lvl="1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Use </a:t>
            </a:r>
            <a:r>
              <a:rPr lang="en-US" sz="1600" dirty="0" err="1" smtClean="0">
                <a:latin typeface="Helvetica"/>
                <a:cs typeface="Helvetica"/>
              </a:rPr>
              <a:t>scikit-learn’s</a:t>
            </a:r>
            <a:r>
              <a:rPr lang="en-US" sz="1600" dirty="0" smtClean="0">
                <a:latin typeface="Helvetica"/>
                <a:cs typeface="Helvetica"/>
              </a:rPr>
              <a:t> grid search to automatically find the optimal number of K.</a:t>
            </a:r>
            <a:endParaRPr lang="en-US" sz="1600" dirty="0">
              <a:latin typeface="Helvetica"/>
              <a:cs typeface="Helvetica"/>
            </a:endParaRPr>
          </a:p>
          <a:p>
            <a:pPr marL="500063" lvl="1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Compare accuracy of grid search optimized model with data from 2000 onwards against its estimated accuracy on out-of-bag data. </a:t>
            </a:r>
          </a:p>
        </p:txBody>
      </p:sp>
    </p:spTree>
    <p:extLst>
      <p:ext uri="{BB962C8B-B14F-4D97-AF65-F5344CB8AC3E}">
        <p14:creationId xmlns:p14="http://schemas.microsoft.com/office/powerpoint/2010/main" val="24477799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What is machine learning?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Questions?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SUPERVISED LEARNING, KNN, AND MODEL EVALUATION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5073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machine learning?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137" y="1347786"/>
            <a:ext cx="2014019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>
          <a:xfrm>
            <a:off x="490537" y="1133713"/>
            <a:ext cx="54102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en-US" sz="1400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algn="l"/>
            <a:endParaRPr lang="en-US" sz="14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1400" dirty="0"/>
          </a:p>
          <a:p>
            <a:pPr marL="285750" indent="-285750" algn="l">
              <a:buFont typeface="Arial"/>
              <a:buChar char="•"/>
            </a:pPr>
            <a:endParaRPr lang="en-US" sz="1400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414337" y="1334512"/>
            <a:ext cx="56388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1600" b="1" dirty="0" smtClean="0">
                <a:solidFill>
                  <a:srgbClr val="2C2C2E"/>
                </a:solidFill>
                <a:latin typeface="Helvetica"/>
                <a:cs typeface="Helvetica"/>
              </a:rPr>
              <a:t>Arthur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Lee Samuel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 (1901-1990): “Machine learning is the field of study that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 gives computers the ability to learn without being explicitly programmed.”</a:t>
            </a:r>
          </a:p>
          <a:p>
            <a:pPr marL="342900" indent="-342900" algn="l"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Using statistical methods, 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machine learning allows a program or function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to extract a structure that best describes data.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  (called </a:t>
            </a:r>
            <a:r>
              <a:rPr lang="en-US" sz="1600" i="1" dirty="0">
                <a:solidFill>
                  <a:srgbClr val="2C2C2E"/>
                </a:solidFill>
                <a:latin typeface="Helvetica"/>
                <a:cs typeface="Helvetica"/>
              </a:rPr>
              <a:t>representation)</a:t>
            </a: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This structure is then used to do things like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visualize 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and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 make predictions 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on new or existing data.  </a:t>
            </a:r>
            <a:r>
              <a:rPr lang="en-US" sz="1600" i="1" dirty="0">
                <a:solidFill>
                  <a:srgbClr val="2C2C2E"/>
                </a:solidFill>
                <a:latin typeface="Helvetica"/>
                <a:cs typeface="Helvetica"/>
              </a:rPr>
              <a:t>(called generalization)</a:t>
            </a: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1600" dirty="0">
              <a:latin typeface="Helvetica"/>
              <a:ea typeface="Heiti TC Light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278375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</a:schemeClr>
                </a:solidFill>
              </a:rPr>
              <a:t>So, How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does an algorithm represent the data? 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399681" y="820940"/>
            <a:ext cx="4510456" cy="4170160"/>
          </a:xfrm>
          <a:prstGeom prst="rect">
            <a:avLst/>
          </a:prstGeom>
        </p:spPr>
        <p:txBody>
          <a:bodyPr/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endParaRPr lang="en-US" sz="1400" dirty="0" smtClean="0">
              <a:solidFill>
                <a:srgbClr val="2C2C2E"/>
              </a:solidFill>
              <a:latin typeface="Helvetica"/>
              <a:cs typeface="Helvetica"/>
            </a:endParaRPr>
          </a:p>
          <a:p>
            <a:endParaRPr lang="en-US" sz="1400" b="1" dirty="0" smtClean="0">
              <a:solidFill>
                <a:srgbClr val="2C2C2E"/>
              </a:solidFill>
              <a:latin typeface="Helvetica"/>
              <a:cs typeface="Helvetic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870" y="1291444"/>
            <a:ext cx="4150480" cy="303754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90537" y="1104900"/>
            <a:ext cx="4343400" cy="325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endParaRPr lang="en-US" sz="1400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490537" y="1038715"/>
            <a:ext cx="4343400" cy="3114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1400" b="1" dirty="0" smtClean="0">
                <a:solidFill>
                  <a:srgbClr val="2C2C2E"/>
                </a:solidFill>
                <a:latin typeface="Helvetica"/>
                <a:cs typeface="Helvetica"/>
              </a:rPr>
              <a:t>Simply </a:t>
            </a:r>
            <a:r>
              <a:rPr lang="en-US" sz="1400" b="1" dirty="0">
                <a:solidFill>
                  <a:srgbClr val="2C2C2E"/>
                </a:solidFill>
                <a:latin typeface="Helvetica"/>
                <a:cs typeface="Helvetica"/>
              </a:rPr>
              <a:t>put, it depends on your algorithm</a:t>
            </a:r>
            <a:r>
              <a:rPr lang="en-US" sz="1400" b="1" dirty="0" smtClean="0">
                <a:solidFill>
                  <a:srgbClr val="2C2C2E"/>
                </a:solidFill>
                <a:latin typeface="Helvetica"/>
                <a:cs typeface="Helvetica"/>
              </a:rPr>
              <a:t>!</a:t>
            </a:r>
          </a:p>
          <a:p>
            <a:pPr marL="342900" indent="-342900" algn="l">
              <a:buFont typeface="Arial"/>
              <a:buChar char="•"/>
            </a:pPr>
            <a:endParaRPr lang="en-US" sz="14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1400" b="1" dirty="0" smtClean="0">
                <a:solidFill>
                  <a:srgbClr val="2C2C2E"/>
                </a:solidFill>
                <a:latin typeface="Helvetica"/>
                <a:cs typeface="Helvetica"/>
              </a:rPr>
              <a:t>Some </a:t>
            </a:r>
            <a:r>
              <a:rPr lang="en-US" sz="1400" b="1" dirty="0">
                <a:solidFill>
                  <a:srgbClr val="2C2C2E"/>
                </a:solidFill>
                <a:latin typeface="Helvetica"/>
                <a:cs typeface="Helvetica"/>
              </a:rPr>
              <a:t>examples: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rgbClr val="2C2C2E"/>
                </a:solidFill>
                <a:latin typeface="Helvetica"/>
                <a:cs typeface="Helvetica"/>
              </a:rPr>
              <a:t>Linear regression   -&gt;   linear equation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rgbClr val="2C2C2E"/>
                </a:solidFill>
                <a:latin typeface="Helvetica"/>
                <a:cs typeface="Helvetica"/>
              </a:rPr>
              <a:t>Decision trees  -&gt;  list of tree splits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rgbClr val="2C2C2E"/>
                </a:solidFill>
                <a:latin typeface="Helvetica"/>
                <a:cs typeface="Helvetica"/>
              </a:rPr>
              <a:t>Clustering - &gt; distance matrix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endParaRPr lang="en-US" sz="14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Are all representations created equal? 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No!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rgbClr val="2C2C2E"/>
                </a:solidFill>
                <a:latin typeface="Helvetica"/>
                <a:cs typeface="Helvetica"/>
              </a:rPr>
              <a:t>Prediction: we use quantitative measures to determine predictive accuracy. 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rgbClr val="2C2C2E"/>
                </a:solidFill>
                <a:latin typeface="Helvetica"/>
                <a:cs typeface="Helvetica"/>
              </a:rPr>
              <a:t>Description: we qualitatively evaluate usefulness in describing what we want. </a:t>
            </a:r>
          </a:p>
        </p:txBody>
      </p:sp>
    </p:spTree>
    <p:extLst>
      <p:ext uri="{BB962C8B-B14F-4D97-AF65-F5344CB8AC3E}">
        <p14:creationId xmlns:p14="http://schemas.microsoft.com/office/powerpoint/2010/main" val="24402243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What are its advantages over other techniques? </a:t>
            </a:r>
          </a:p>
          <a:p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399681" y="820940"/>
            <a:ext cx="4510456" cy="4170160"/>
          </a:xfrm>
          <a:prstGeom prst="rect">
            <a:avLst/>
          </a:prstGeom>
        </p:spPr>
        <p:txBody>
          <a:bodyPr/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endParaRPr lang="en-US" sz="1400" dirty="0" smtClean="0">
              <a:solidFill>
                <a:srgbClr val="2C2C2E"/>
              </a:solidFill>
              <a:latin typeface="Helvetica"/>
              <a:cs typeface="Helvetica"/>
            </a:endParaRPr>
          </a:p>
          <a:p>
            <a:endParaRPr lang="en-US" sz="1400" b="1" dirty="0" smtClean="0">
              <a:solidFill>
                <a:srgbClr val="2C2C2E"/>
              </a:solidFill>
              <a:latin typeface="Helvetica"/>
              <a:cs typeface="Helvetic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606" y="1338385"/>
            <a:ext cx="2646148" cy="342411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0537" y="1028700"/>
            <a:ext cx="5181600" cy="4150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10000"/>
              </a:lnSpc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Allows the computer to be flexible to changes in the data</a:t>
            </a: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Allows instantaneous response and feedback thousands of times faster than what’s done by a human</a:t>
            </a: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Allows it to micro-target predictions and data served to millions of people at a time.</a:t>
            </a: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Allows decisions on the data to be made with less bias (but beware – bias is still there!)</a:t>
            </a: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1082560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What are the main tools used in machine learning?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399681" y="820940"/>
            <a:ext cx="4510456" cy="4170160"/>
          </a:xfrm>
          <a:prstGeom prst="rect">
            <a:avLst/>
          </a:prstGeom>
        </p:spPr>
        <p:txBody>
          <a:bodyPr/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endParaRPr lang="en-US" sz="1400" dirty="0" smtClean="0">
              <a:solidFill>
                <a:srgbClr val="2C2C2E"/>
              </a:solidFill>
              <a:latin typeface="Helvetica"/>
              <a:cs typeface="Helvetica"/>
            </a:endParaRPr>
          </a:p>
          <a:p>
            <a:endParaRPr lang="en-US" sz="1400" b="1" dirty="0" smtClean="0">
              <a:solidFill>
                <a:srgbClr val="2C2C2E"/>
              </a:solidFill>
              <a:latin typeface="Helvetica"/>
              <a:cs typeface="Helvetica"/>
            </a:endParaRP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1502002" y="1028700"/>
            <a:ext cx="1691394" cy="322634"/>
          </a:xfrm>
          <a:prstGeom prst="rect">
            <a:avLst/>
          </a:prstGeom>
        </p:spPr>
        <p:txBody>
          <a:bodyPr vert="horz" lIns="0" tIns="0" rIns="0" bIns="0"/>
          <a:lstStyle>
            <a:lvl1pPr marL="342900" indent="-342900" algn="l" defTabSz="457200" rtl="0" eaLnBrk="1" latinLnBrk="0" hangingPunct="1">
              <a:spcBef>
                <a:spcPts val="500"/>
              </a:spcBef>
              <a:buFont typeface="Courier New"/>
              <a:buChar char="o"/>
              <a:defRPr sz="1200" b="0" i="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ts val="500"/>
              </a:spcBef>
              <a:buFont typeface="Courier New"/>
              <a:buChar char="o"/>
              <a:defRPr sz="12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ts val="500"/>
              </a:spcBef>
              <a:buFont typeface="Courier New"/>
              <a:buChar char="o"/>
              <a:defRPr sz="12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ts val="500"/>
              </a:spcBef>
              <a:buFont typeface="Courier New"/>
              <a:buChar char="o"/>
              <a:defRPr sz="12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ts val="500"/>
              </a:spcBef>
              <a:buFont typeface="Courier New"/>
              <a:buChar char="o"/>
              <a:defRPr sz="12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Classification</a:t>
            </a:r>
          </a:p>
          <a:p>
            <a:endParaRPr lang="en-US" sz="2000" dirty="0" smtClean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20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59" y="1515255"/>
            <a:ext cx="3279778" cy="156814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1490" y="1363119"/>
            <a:ext cx="3180070" cy="178797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8409" y="3436833"/>
            <a:ext cx="2644881" cy="201146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0972" y="3851128"/>
            <a:ext cx="2036533" cy="131427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915511" y="963009"/>
            <a:ext cx="14819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Helvetica"/>
                <a:cs typeface="Helvetica"/>
              </a:rPr>
              <a:t>Regression</a:t>
            </a:r>
            <a:endParaRPr lang="en-US" sz="2000" dirty="0">
              <a:latin typeface="Helvetica"/>
              <a:cs typeface="Helvetic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07467" y="3360255"/>
            <a:ext cx="13393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Clustering</a:t>
            </a:r>
            <a:endParaRPr lang="en-US" sz="2000" dirty="0">
              <a:solidFill>
                <a:schemeClr val="tx1">
                  <a:lumMod val="50000"/>
                </a:schemeClr>
              </a:solidFill>
              <a:latin typeface="Helvetica"/>
              <a:cs typeface="Helvetic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162683" y="3294564"/>
            <a:ext cx="3078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Dimensionality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Reduction</a:t>
            </a:r>
            <a:endParaRPr lang="en-US" sz="2000" dirty="0">
              <a:solidFill>
                <a:schemeClr val="tx1">
                  <a:lumMod val="50000"/>
                </a:schemeClr>
              </a:solidFill>
              <a:latin typeface="Helvetica"/>
              <a:cs typeface="Helvetica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517847" y="3219039"/>
            <a:ext cx="8001963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4578756" y="1037669"/>
            <a:ext cx="0" cy="421405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68243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490537" y="495300"/>
            <a:ext cx="7467600" cy="305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300" b="1" dirty="0" smtClean="0">
                <a:solidFill>
                  <a:schemeClr val="tx1">
                    <a:lumMod val="50000"/>
                  </a:schemeClr>
                </a:solidFill>
                <a:latin typeface="PFDinTextCompPro-Bold"/>
                <a:cs typeface="PFDinTextCompPro-Bold"/>
              </a:rPr>
              <a:t>WHAT ARE THE MAIN APPLICATIONS OF MACHINE LEARNING? </a:t>
            </a:r>
            <a:endParaRPr lang="en-US" sz="2300" b="1" dirty="0">
              <a:solidFill>
                <a:schemeClr val="tx1">
                  <a:lumMod val="50000"/>
                </a:schemeClr>
              </a:solidFill>
              <a:latin typeface="PFDinTextCompPro-Bold"/>
              <a:cs typeface="PFDinTextCompPro-Bold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3841" y="933720"/>
            <a:ext cx="3018170" cy="3924626"/>
          </a:xfrm>
          <a:prstGeom prst="rect">
            <a:avLst/>
          </a:prstGeom>
        </p:spPr>
      </p:pic>
      <p:sp>
        <p:nvSpPr>
          <p:cNvPr id="6" name="Slide Number Placeholder 3"/>
          <p:cNvSpPr txBox="1">
            <a:spLocks/>
          </p:cNvSpPr>
          <p:nvPr/>
        </p:nvSpPr>
        <p:spPr>
          <a:xfrm>
            <a:off x="8650288" y="495300"/>
            <a:ext cx="254000" cy="3111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28613" indent="128588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657225" indent="257175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985838" indent="385763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316038" indent="512763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r">
              <a:defRPr/>
            </a:pPr>
            <a:fld id="{BD5AD749-DAD1-6A4A-A2AA-CB20EAD0AEB7}" type="slidenum">
              <a:rPr lang="en-US" sz="2300" smtClean="0">
                <a:latin typeface="PFDinTextCompPro-Bold"/>
                <a:cs typeface="PFDinTextCompPro-Bold"/>
              </a:rPr>
              <a:pPr algn="r">
                <a:defRPr/>
              </a:pPr>
              <a:t>8</a:t>
            </a:fld>
            <a:endParaRPr lang="en-US" sz="2300" b="1" dirty="0">
              <a:latin typeface="PFDinTextCompPro-Bold"/>
              <a:cs typeface="PFDinTextCompPro-Bold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90537" y="818335"/>
            <a:ext cx="5181600" cy="5468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Recommendation Systems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Fraud Detection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Site Customization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Time </a:t>
            </a:r>
            <a:r>
              <a:rPr lang="en-US" sz="1600" b="1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Series Analysis &amp; Automated 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Forecasting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Systems </a:t>
            </a:r>
            <a:r>
              <a:rPr lang="en-US" sz="1600" b="1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and Process 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Simulation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Natural </a:t>
            </a:r>
            <a:r>
              <a:rPr lang="en-US" sz="1600" b="1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Language Processing &amp; Textual 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Analysis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Deep </a:t>
            </a:r>
            <a:r>
              <a:rPr lang="en-US" sz="1600" b="1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Learning and Artificial Intelligence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671513" lvl="1" indent="-342900" algn="l">
              <a:lnSpc>
                <a:spcPct val="200000"/>
              </a:lnSpc>
              <a:buFont typeface="Arial"/>
              <a:buChar char="•"/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782098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520218" y="952500"/>
            <a:ext cx="4618519" cy="3437043"/>
          </a:xfrm>
        </p:spPr>
        <p:txBody>
          <a:bodyPr/>
          <a:lstStyle/>
          <a:p>
            <a:endParaRPr lang="en-US" sz="1400" dirty="0">
              <a:solidFill>
                <a:srgbClr val="2C2C2E"/>
              </a:solidFill>
            </a:endParaRPr>
          </a:p>
          <a:p>
            <a:endParaRPr lang="en-US" sz="1400" b="1" dirty="0">
              <a:solidFill>
                <a:srgbClr val="2C2C2E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6582" r="48296"/>
          <a:stretch/>
        </p:blipFill>
        <p:spPr>
          <a:xfrm>
            <a:off x="6467125" y="1098495"/>
            <a:ext cx="1855609" cy="3517071"/>
          </a:xfrm>
          <a:prstGeom prst="rect">
            <a:avLst/>
          </a:prstGeom>
        </p:spPr>
      </p:pic>
      <p:sp>
        <p:nvSpPr>
          <p:cNvPr id="8" name="Text Placeholder 1"/>
          <p:cNvSpPr txBox="1">
            <a:spLocks/>
          </p:cNvSpPr>
          <p:nvPr/>
        </p:nvSpPr>
        <p:spPr>
          <a:xfrm>
            <a:off x="490537" y="495300"/>
            <a:ext cx="7467600" cy="30559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2"/>
                </a:solidFill>
                <a:latin typeface="Helvetica"/>
                <a:ea typeface="+mn-ea"/>
                <a:cs typeface="Helvetica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500">
                <a:solidFill>
                  <a:schemeClr val="tx1"/>
                </a:solidFill>
                <a:latin typeface="Helvetica"/>
                <a:ea typeface="+mn-ea"/>
                <a:cs typeface="Helvetica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500">
                <a:solidFill>
                  <a:schemeClr val="tx1"/>
                </a:solidFill>
                <a:latin typeface="Helvetica"/>
                <a:ea typeface="+mn-ea"/>
                <a:cs typeface="Helvetica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500">
                <a:solidFill>
                  <a:schemeClr val="tx1"/>
                </a:solidFill>
                <a:latin typeface="Helvetica"/>
                <a:ea typeface="+mn-ea"/>
                <a:cs typeface="Helvetica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500">
                <a:solidFill>
                  <a:schemeClr val="tx1"/>
                </a:solidFill>
                <a:latin typeface="Helvetica"/>
                <a:ea typeface="+mn-ea"/>
                <a:cs typeface="Helvetica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300" b="1" dirty="0" smtClean="0">
                <a:solidFill>
                  <a:schemeClr val="tx1">
                    <a:lumMod val="50000"/>
                  </a:schemeClr>
                </a:solidFill>
                <a:latin typeface="PFDinTextCompPro-Bold"/>
                <a:cs typeface="PFDinTextCompPro-Bold"/>
              </a:rPr>
              <a:t>SO, WHAT ROLE DO I PLAY IN ALL OF THIS?</a:t>
            </a:r>
            <a:endParaRPr lang="en-US" sz="2300" b="1" dirty="0">
              <a:solidFill>
                <a:schemeClr val="tx1">
                  <a:lumMod val="50000"/>
                </a:schemeClr>
              </a:solidFill>
              <a:latin typeface="PFDinTextCompPro-Bold"/>
              <a:cs typeface="PFDinTextCompPro-Bold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0537" y="1104900"/>
            <a:ext cx="5181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1600" dirty="0" smtClean="0">
                <a:solidFill>
                  <a:srgbClr val="2C2C2E"/>
                </a:solidFill>
                <a:latin typeface="Helvetica"/>
                <a:cs typeface="Helvetica"/>
              </a:rPr>
              <a:t>Remember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, since we’re using machine learning models,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you yourself are not setting the rules it will use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 to make </a:t>
            </a:r>
            <a:r>
              <a:rPr lang="en-US" sz="1600" dirty="0" smtClean="0">
                <a:solidFill>
                  <a:srgbClr val="2C2C2E"/>
                </a:solidFill>
                <a:latin typeface="Helvetica"/>
                <a:cs typeface="Helvetica"/>
              </a:rPr>
              <a:t>decisions.</a:t>
            </a:r>
          </a:p>
          <a:p>
            <a:pPr marL="342900" indent="-342900" algn="l">
              <a:buFont typeface="Arial"/>
              <a:buChar char="•"/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endParaRPr lang="en-US" sz="1600" dirty="0" smtClean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1600" b="1" dirty="0" smtClean="0">
                <a:solidFill>
                  <a:srgbClr val="2C2C2E"/>
                </a:solidFill>
                <a:latin typeface="Helvetica"/>
                <a:cs typeface="Helvetica"/>
              </a:rPr>
              <a:t>Think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of yourself more like a general or </a:t>
            </a:r>
            <a:r>
              <a:rPr lang="en-US" sz="1600" b="1" dirty="0" smtClean="0">
                <a:solidFill>
                  <a:srgbClr val="2C2C2E"/>
                </a:solidFill>
                <a:latin typeface="Helvetica"/>
                <a:cs typeface="Helvetica"/>
              </a:rPr>
              <a:t>referee– 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you does not tell the computer to make decisions, but provides the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structure and constraints 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that guides the computer how to make its decisions. </a:t>
            </a:r>
          </a:p>
          <a:p>
            <a:pPr algn="l"/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671513" lvl="1" indent="-342900" algn="l">
              <a:buFont typeface="Arial"/>
              <a:buChar char="•"/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78595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11837</TotalTime>
  <Pages>0</Pages>
  <Words>2074</Words>
  <Characters>0</Characters>
  <Application>Microsoft Macintosh PowerPoint</Application>
  <PresentationFormat>Custom</PresentationFormat>
  <Lines>0</Lines>
  <Paragraphs>294</Paragraphs>
  <Slides>30</Slides>
  <Notes>30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2" baseType="lpstr">
      <vt:lpstr>GA_Instructor_Template_Deck</vt:lpstr>
      <vt:lpstr>Agenda</vt:lpstr>
      <vt:lpstr>DATA SCIENCE machine learning / KNN</vt:lpstr>
      <vt:lpstr> I. what is machine learning? iI. Supervised Learning iii. Classification with K-Nearest Neighbors Iv. MODEL EVALUATION  </vt:lpstr>
      <vt:lpstr>I. What is machine learning?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Supervised Learning</vt:lpstr>
      <vt:lpstr>PowerPoint Presentation</vt:lpstr>
      <vt:lpstr>III. Supervised learning example:  Classification with K-Nearest Neighbors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IV. MODEL EVALUATION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Velislava Petkova</cp:lastModifiedBy>
  <cp:revision>1074</cp:revision>
  <dcterms:modified xsi:type="dcterms:W3CDTF">2015-02-01T15:11:19Z</dcterms:modified>
</cp:coreProperties>
</file>